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43891200" cy="32918400"/>
  <p:notesSz cx="9296400" cy="70104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543" autoAdjust="0"/>
    <p:restoredTop sz="98656" autoAdjust="0"/>
  </p:normalViewPr>
  <p:slideViewPr>
    <p:cSldViewPr snapToGrid="0" snapToObjects="1">
      <p:cViewPr>
        <p:scale>
          <a:sx n="25" d="100"/>
          <a:sy n="25" d="100"/>
        </p:scale>
        <p:origin x="-904" y="-200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69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17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6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6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85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48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226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4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45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5" y="7368543"/>
            <a:ext cx="19392903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5" y="10439401"/>
            <a:ext cx="19392903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3" y="7368543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3" y="10439401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2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1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1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70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4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70" y="6888484"/>
            <a:ext cx="14439903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61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8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D3B8D-529A-B648-B3A5-128BFC9F5CF8}" type="datetimeFigureOut">
              <a:rPr lang="en-US" smtClean="0"/>
              <a:pPr/>
              <a:t>4/18/16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8.emf"/><Relationship Id="rId12" Type="http://schemas.openxmlformats.org/officeDocument/2006/relationships/image" Target="../media/image9.emf"/><Relationship Id="rId13" Type="http://schemas.openxmlformats.org/officeDocument/2006/relationships/image" Target="../media/image10.emf"/><Relationship Id="rId14" Type="http://schemas.openxmlformats.org/officeDocument/2006/relationships/image" Target="../media/image11.emf"/><Relationship Id="rId15" Type="http://schemas.openxmlformats.org/officeDocument/2006/relationships/image" Target="../media/image12.emf"/><Relationship Id="rId16" Type="http://schemas.openxmlformats.org/officeDocument/2006/relationships/image" Target="../media/image13.emf"/><Relationship Id="rId17" Type="http://schemas.openxmlformats.org/officeDocument/2006/relationships/image" Target="../media/image14.emf"/><Relationship Id="rId18" Type="http://schemas.openxmlformats.org/officeDocument/2006/relationships/image" Target="../media/image15.emf"/><Relationship Id="rId19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hyperlink" Target="mailto:sshahrokhi2@uh.edu" TargetMode="External"/><Relationship Id="rId5" Type="http://schemas.openxmlformats.org/officeDocument/2006/relationships/hyperlink" Target="mailto:atbecker@uh.edu" TargetMode="External"/><Relationship Id="rId6" Type="http://schemas.openxmlformats.org/officeDocument/2006/relationships/image" Target="../media/image3.jpg"/><Relationship Id="rId7" Type="http://schemas.openxmlformats.org/officeDocument/2006/relationships/image" Target="../media/image4.jpg"/><Relationship Id="rId8" Type="http://schemas.openxmlformats.org/officeDocument/2006/relationships/image" Target="../media/image5.jpg"/><Relationship Id="rId9" Type="http://schemas.openxmlformats.org/officeDocument/2006/relationships/image" Target="../media/image6.png"/><Relationship Id="rId10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ounded Rectangle 40"/>
          <p:cNvSpPr/>
          <p:nvPr/>
        </p:nvSpPr>
        <p:spPr>
          <a:xfrm>
            <a:off x="15114047" y="22885479"/>
            <a:ext cx="11271020" cy="9655693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4863192" y="13991657"/>
            <a:ext cx="11271020" cy="8712549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86" name="Picture 8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1752" y="2448988"/>
            <a:ext cx="1640003" cy="1615305"/>
          </a:xfrm>
          <a:prstGeom prst="rect">
            <a:avLst/>
          </a:prstGeom>
        </p:spPr>
      </p:pic>
      <p:pic>
        <p:nvPicPr>
          <p:cNvPr id="87" name="Picture 5" descr="C:\Users\atbecker\Downloads\qrcode.268648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3339" y="2477941"/>
            <a:ext cx="1620877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Rounded Rectangle 87"/>
          <p:cNvSpPr/>
          <p:nvPr/>
        </p:nvSpPr>
        <p:spPr>
          <a:xfrm>
            <a:off x="216707" y="4005940"/>
            <a:ext cx="14080139" cy="920947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Why a Swarm?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655616" y="126364"/>
            <a:ext cx="2370613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/>
              <a:t>Object Manipulation and Position Control Using a Swarm With Global Inputs </a:t>
            </a:r>
          </a:p>
          <a:p>
            <a:pPr algn="ctr"/>
            <a:r>
              <a:rPr lang="en-US" sz="5000" dirty="0" smtClean="0">
                <a:latin typeface="Arial"/>
                <a:cs typeface="Arial"/>
              </a:rPr>
              <a:t>Shiva Shahrokhi, Aaron T. Becker</a:t>
            </a:r>
          </a:p>
          <a:p>
            <a:pPr algn="ctr"/>
            <a:r>
              <a:rPr lang="en-US" sz="3200" dirty="0" smtClean="0">
                <a:latin typeface="Arial"/>
                <a:cs typeface="Arial"/>
                <a:hlinkClick r:id="rId4"/>
              </a:rPr>
              <a:t>  sshahrokhi2@uh.edu</a:t>
            </a:r>
            <a:r>
              <a:rPr lang="en-US" sz="3200" dirty="0" smtClean="0">
                <a:latin typeface="Arial"/>
                <a:cs typeface="Arial"/>
              </a:rPr>
              <a:t>,  </a:t>
            </a:r>
            <a:r>
              <a:rPr lang="en-US" sz="3200" dirty="0" smtClean="0">
                <a:latin typeface="Arial"/>
                <a:cs typeface="Arial"/>
                <a:hlinkClick r:id="rId5"/>
              </a:rPr>
              <a:t>atbecker@uh.edu</a:t>
            </a:r>
            <a:r>
              <a:rPr lang="en-US" sz="3200" dirty="0" smtClean="0">
                <a:latin typeface="Arial"/>
                <a:cs typeface="Arial"/>
              </a:rPr>
              <a:t>     .      </a:t>
            </a:r>
          </a:p>
          <a:p>
            <a:pPr algn="ctr"/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dirty="0" smtClean="0">
                <a:latin typeface="Arial"/>
                <a:cs typeface="Arial"/>
              </a:rPr>
              <a:t>                            </a:t>
            </a:r>
          </a:p>
        </p:txBody>
      </p:sp>
      <p:sp>
        <p:nvSpPr>
          <p:cNvPr id="90" name="Rounded Rectangle 89"/>
          <p:cNvSpPr/>
          <p:nvPr/>
        </p:nvSpPr>
        <p:spPr>
          <a:xfrm>
            <a:off x="172621" y="9623214"/>
            <a:ext cx="14124225" cy="997039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Object Manipulation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172621" y="10900069"/>
            <a:ext cx="14124225" cy="21641103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r>
              <a:rPr lang="en-US" sz="4000" dirty="0" smtClean="0">
                <a:latin typeface="Arial"/>
                <a:cs typeface="Arial"/>
              </a:rPr>
              <a:t>					</a:t>
            </a:r>
            <a:r>
              <a:rPr lang="en-US" sz="4000" b="1" i="1" dirty="0">
                <a:latin typeface="Arial"/>
                <a:cs typeface="Arial"/>
              </a:rPr>
              <a:t> </a:t>
            </a:r>
            <a:r>
              <a:rPr lang="en-US" sz="4000" b="1" i="1" dirty="0" smtClean="0">
                <a:latin typeface="Arial"/>
                <a:cs typeface="Arial"/>
              </a:rPr>
              <a:t>					</a:t>
            </a:r>
            <a:r>
              <a:rPr lang="en-US" sz="2000" b="1" i="1" dirty="0" smtClean="0">
                <a:latin typeface="Arial"/>
                <a:cs typeface="Arial"/>
              </a:rPr>
              <a:t>	</a:t>
            </a:r>
            <a:endParaRPr lang="en-US" sz="4000" dirty="0" smtClean="0">
              <a:latin typeface="Arial"/>
              <a:cs typeface="Arial"/>
            </a:endParaRPr>
          </a:p>
          <a:p>
            <a:r>
              <a:rPr lang="en-US" sz="4000" dirty="0" smtClean="0">
                <a:latin typeface="Arial"/>
                <a:cs typeface="Arial"/>
              </a:rPr>
              <a:t>					     </a:t>
            </a:r>
            <a:r>
              <a:rPr lang="en-US" sz="4000" b="1" i="1" dirty="0" smtClean="0">
                <a:latin typeface="Arial"/>
                <a:cs typeface="Arial"/>
              </a:rPr>
              <a:t> </a:t>
            </a:r>
            <a:r>
              <a:rPr lang="en-US" sz="4000" dirty="0" smtClean="0">
                <a:latin typeface="Arial"/>
                <a:cs typeface="Arial"/>
              </a:rPr>
              <a:t>	</a:t>
            </a: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r>
              <a:rPr lang="en-US" sz="4000" b="1" dirty="0" smtClean="0">
                <a:latin typeface="Arial"/>
                <a:cs typeface="Arial"/>
              </a:rPr>
              <a:t>Rules: </a:t>
            </a:r>
            <a:r>
              <a:rPr lang="en-US" sz="4000" dirty="0" smtClean="0">
                <a:latin typeface="Arial"/>
                <a:cs typeface="Arial"/>
              </a:rPr>
              <a:t>Inputs are simple &amp; global: all robots receive exactly the same commands</a:t>
            </a:r>
          </a:p>
          <a:p>
            <a:endParaRPr lang="en-US" sz="4000" dirty="0" smtClean="0">
              <a:latin typeface="Arial"/>
              <a:cs typeface="Arial"/>
            </a:endParaRPr>
          </a:p>
          <a:p>
            <a:r>
              <a:rPr lang="en-US" sz="4000" b="1" dirty="0" smtClean="0">
                <a:latin typeface="Arial"/>
                <a:cs typeface="Arial"/>
              </a:rPr>
              <a:t>Goal: </a:t>
            </a:r>
            <a:r>
              <a:rPr lang="en-US" sz="4000" dirty="0" smtClean="0">
                <a:latin typeface="Arial"/>
                <a:cs typeface="Arial"/>
              </a:rPr>
              <a:t>Pose </a:t>
            </a:r>
            <a:r>
              <a:rPr lang="en-US" sz="4000" dirty="0" smtClean="0">
                <a:latin typeface="Arial"/>
                <a:cs typeface="Arial"/>
              </a:rPr>
              <a:t>control </a:t>
            </a:r>
            <a:r>
              <a:rPr lang="en-US" sz="4000" dirty="0" smtClean="0">
                <a:latin typeface="Arial"/>
                <a:cs typeface="Arial"/>
              </a:rPr>
              <a:t>of the pink object using the swarm force and torque </a:t>
            </a:r>
            <a:endParaRPr lang="en-US" sz="4000" b="1" dirty="0" smtClean="0">
              <a:latin typeface="Arial"/>
              <a:cs typeface="Arial"/>
            </a:endParaRPr>
          </a:p>
        </p:txBody>
      </p:sp>
      <p:sp>
        <p:nvSpPr>
          <p:cNvPr id="92" name="Rounded Rectangle 91"/>
          <p:cNvSpPr/>
          <p:nvPr/>
        </p:nvSpPr>
        <p:spPr>
          <a:xfrm>
            <a:off x="14863193" y="4057932"/>
            <a:ext cx="11271020" cy="868955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500" dirty="0" smtClean="0">
                <a:latin typeface="Arial"/>
                <a:cs typeface="Arial"/>
              </a:rPr>
              <a:t>Challenges</a:t>
            </a:r>
          </a:p>
        </p:txBody>
      </p:sp>
      <p:sp>
        <p:nvSpPr>
          <p:cNvPr id="93" name="Rounded Rectangle 92"/>
          <p:cNvSpPr/>
          <p:nvPr/>
        </p:nvSpPr>
        <p:spPr>
          <a:xfrm>
            <a:off x="14863192" y="5171950"/>
            <a:ext cx="11271020" cy="8632874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endParaRPr lang="en-US" sz="45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26798515" y="12041476"/>
            <a:ext cx="16826703" cy="10662730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>
              <a:buFont typeface="Arial"/>
              <a:buChar char="•"/>
            </a:pPr>
            <a:endParaRPr lang="en-US" sz="4500" b="1" dirty="0" smtClean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en-US" sz="4500" b="1" dirty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/>
            <a:endParaRPr lang="en-US" sz="4500" dirty="0" smtClean="0">
              <a:solidFill>
                <a:srgbClr val="FF0000"/>
              </a:solidFill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r>
              <a:rPr lang="en-US" sz="4500" dirty="0" smtClean="0">
                <a:latin typeface="Arial"/>
                <a:cs typeface="Arial"/>
              </a:rPr>
              <a:t>   </a:t>
            </a:r>
            <a:endParaRPr lang="en-US" sz="4500" dirty="0">
              <a:latin typeface="Arial"/>
              <a:cs typeface="Arial"/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26834800" y="4096430"/>
            <a:ext cx="16790418" cy="6523824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172621" y="5082791"/>
            <a:ext cx="14124225" cy="4331415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r>
              <a:rPr lang="en-US" sz="4000" b="1" i="1" dirty="0" smtClean="0">
                <a:latin typeface="Arial"/>
                <a:cs typeface="Arial"/>
              </a:rPr>
              <a:t>Swarm robots</a:t>
            </a:r>
            <a:r>
              <a:rPr lang="en-US" sz="4000" dirty="0" smtClean="0">
                <a:latin typeface="Arial"/>
                <a:cs typeface="Arial"/>
              </a:rPr>
              <a:t>:</a:t>
            </a:r>
          </a:p>
          <a:p>
            <a:pPr marL="1028700" indent="-628650">
              <a:buFont typeface="Arial" pitchFamily="34" charset="0"/>
              <a:buChar char="•"/>
            </a:pPr>
            <a:r>
              <a:rPr lang="en-US" sz="4000" dirty="0" smtClean="0">
                <a:latin typeface="Arial"/>
                <a:cs typeface="Arial"/>
              </a:rPr>
              <a:t>Can pass through constrictions</a:t>
            </a:r>
          </a:p>
          <a:p>
            <a:pPr marL="1028700" indent="-628650">
              <a:buFont typeface="Arial" pitchFamily="34" charset="0"/>
              <a:buChar char="•"/>
            </a:pPr>
            <a:r>
              <a:rPr lang="en-US" sz="4000" dirty="0" smtClean="0">
                <a:latin typeface="Arial"/>
                <a:cs typeface="Arial"/>
              </a:rPr>
              <a:t>Can bend around obstacles</a:t>
            </a:r>
          </a:p>
          <a:p>
            <a:pPr marL="1028700" indent="-628650">
              <a:buFont typeface="Arial" pitchFamily="34" charset="0"/>
              <a:buChar char="•"/>
            </a:pPr>
            <a:r>
              <a:rPr lang="en-US" sz="4000" dirty="0" smtClean="0">
                <a:latin typeface="Arial"/>
                <a:cs typeface="Arial"/>
              </a:rPr>
              <a:t>Can be simple:</a:t>
            </a:r>
          </a:p>
          <a:p>
            <a:pPr marL="971550" lvl="1" indent="742950">
              <a:buFont typeface="Wingdings" panose="05000000000000000000" pitchFamily="2" charset="2"/>
              <a:buChar char="ü"/>
            </a:pPr>
            <a:r>
              <a:rPr lang="en-US" sz="4000" dirty="0" smtClean="0">
                <a:latin typeface="Arial"/>
                <a:cs typeface="Arial"/>
              </a:rPr>
              <a:t>Easy to design, build, test</a:t>
            </a:r>
          </a:p>
          <a:p>
            <a:pPr marL="971550" lvl="1" indent="742950">
              <a:buFont typeface="Wingdings" panose="05000000000000000000" pitchFamily="2" charset="2"/>
              <a:buChar char="ü"/>
            </a:pPr>
            <a:r>
              <a:rPr lang="en-US" sz="4000" dirty="0" smtClean="0">
                <a:latin typeface="Arial"/>
                <a:cs typeface="Arial"/>
              </a:rPr>
              <a:t>Disposable/ replaceable</a:t>
            </a:r>
          </a:p>
          <a:p>
            <a:pPr marL="971550" lvl="1" indent="742950">
              <a:buFont typeface="Wingdings" panose="05000000000000000000" pitchFamily="2" charset="2"/>
              <a:buChar char="ü"/>
            </a:pPr>
            <a:r>
              <a:rPr lang="en-US" sz="4000" dirty="0">
                <a:latin typeface="Arial"/>
                <a:cs typeface="Arial"/>
              </a:rPr>
              <a:t>S</a:t>
            </a:r>
            <a:r>
              <a:rPr lang="en-US" sz="4000" dirty="0" smtClean="0">
                <a:latin typeface="Arial"/>
                <a:cs typeface="Arial"/>
              </a:rPr>
              <a:t>mall, tiny, </a:t>
            </a:r>
            <a:r>
              <a:rPr lang="en-US" sz="4000" dirty="0" err="1" smtClean="0">
                <a:latin typeface="Arial"/>
                <a:cs typeface="Arial"/>
              </a:rPr>
              <a:t>nano</a:t>
            </a:r>
            <a:r>
              <a:rPr lang="en-US" sz="4000" dirty="0" smtClean="0">
                <a:latin typeface="Arial"/>
                <a:cs typeface="Arial"/>
              </a:rPr>
              <a:t>/micro robots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4356516" y="13096938"/>
            <a:ext cx="12396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 algn="ctr">
              <a:buAutoNum type="arabicParenBoth"/>
            </a:pPr>
            <a:r>
              <a:rPr lang="en-US" sz="4000" b="1" dirty="0" smtClean="0">
                <a:latin typeface="Arial"/>
                <a:cs typeface="Arial"/>
              </a:rPr>
              <a:t>Swarm torque control on pivoted object</a:t>
            </a:r>
            <a:endParaRPr lang="en-US" sz="4000" b="1" dirty="0" smtClean="0">
              <a:latin typeface="Arial"/>
              <a:cs typeface="Arial"/>
            </a:endParaRPr>
          </a:p>
        </p:txBody>
      </p:sp>
      <p:sp>
        <p:nvSpPr>
          <p:cNvPr id="98" name="Rounded Rectangle 97"/>
          <p:cNvSpPr/>
          <p:nvPr/>
        </p:nvSpPr>
        <p:spPr>
          <a:xfrm>
            <a:off x="26798514" y="10900069"/>
            <a:ext cx="16826704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Pose Control</a:t>
            </a:r>
          </a:p>
        </p:txBody>
      </p:sp>
      <p:sp>
        <p:nvSpPr>
          <p:cNvPr id="99" name="Text Box 22"/>
          <p:cNvSpPr txBox="1">
            <a:spLocks noChangeArrowheads="1"/>
          </p:cNvSpPr>
          <p:nvPr/>
        </p:nvSpPr>
        <p:spPr bwMode="auto">
          <a:xfrm>
            <a:off x="37860450" y="1810090"/>
            <a:ext cx="2336800" cy="979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en-US" sz="2000" b="1" i="1" dirty="0" smtClean="0"/>
              <a:t>YouTube channel</a:t>
            </a:r>
            <a:endParaRPr lang="en-US" altLang="en-US" sz="2000" dirty="0"/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0149" y="2448929"/>
            <a:ext cx="1430301" cy="1437272"/>
          </a:xfrm>
          <a:prstGeom prst="rect">
            <a:avLst/>
          </a:prstGeom>
        </p:spPr>
      </p:pic>
      <p:sp>
        <p:nvSpPr>
          <p:cNvPr id="101" name="Text Box 22"/>
          <p:cNvSpPr txBox="1">
            <a:spLocks noChangeArrowheads="1"/>
          </p:cNvSpPr>
          <p:nvPr/>
        </p:nvSpPr>
        <p:spPr bwMode="auto">
          <a:xfrm>
            <a:off x="33668174" y="2069657"/>
            <a:ext cx="2871653" cy="67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en-US" sz="2000" b="1" i="1" dirty="0" smtClean="0"/>
              <a:t>Website, C.V.</a:t>
            </a:r>
            <a:endParaRPr lang="en-US" altLang="en-US" sz="2000" dirty="0"/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98"/>
          <a:stretch/>
        </p:blipFill>
        <p:spPr>
          <a:xfrm>
            <a:off x="40412353" y="2405294"/>
            <a:ext cx="1404263" cy="1480907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874" y="5187461"/>
            <a:ext cx="4023262" cy="25983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4" name="TextBox 103"/>
          <p:cNvSpPr txBox="1"/>
          <p:nvPr/>
        </p:nvSpPr>
        <p:spPr>
          <a:xfrm>
            <a:off x="14167432" y="31009563"/>
            <a:ext cx="122706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(3) Straight </a:t>
            </a:r>
            <a:r>
              <a:rPr lang="en-US" sz="4000" b="1" dirty="0">
                <a:latin typeface="Arial"/>
                <a:cs typeface="Arial"/>
              </a:rPr>
              <a:t>t</a:t>
            </a:r>
            <a:r>
              <a:rPr lang="en-US" sz="4000" b="1" dirty="0" smtClean="0">
                <a:latin typeface="Arial"/>
                <a:cs typeface="Arial"/>
              </a:rPr>
              <a:t>ranslation </a:t>
            </a:r>
            <a:r>
              <a:rPr lang="en-US" sz="4000" b="1" dirty="0" smtClean="0">
                <a:latin typeface="Arial"/>
                <a:cs typeface="Arial"/>
              </a:rPr>
              <a:t>w</a:t>
            </a:r>
            <a:r>
              <a:rPr lang="en-US" sz="4000" b="1" dirty="0" smtClean="0">
                <a:latin typeface="Arial"/>
                <a:cs typeface="Arial"/>
              </a:rPr>
              <a:t>hile regulating </a:t>
            </a:r>
            <a:endParaRPr lang="en-US" sz="4000" b="1" dirty="0" smtClean="0">
              <a:latin typeface="Arial"/>
              <a:cs typeface="Arial"/>
            </a:endParaRPr>
          </a:p>
          <a:p>
            <a:pPr algn="ctr"/>
            <a:r>
              <a:rPr lang="en-US" sz="4000" b="1" dirty="0">
                <a:latin typeface="Arial"/>
                <a:cs typeface="Arial"/>
              </a:rPr>
              <a:t>o</a:t>
            </a:r>
            <a:r>
              <a:rPr lang="en-US" sz="4000" b="1" dirty="0" smtClean="0">
                <a:latin typeface="Arial"/>
                <a:cs typeface="Arial"/>
              </a:rPr>
              <a:t>bject orientation</a:t>
            </a:r>
            <a:endParaRPr lang="en-US" sz="4000" b="1" dirty="0" smtClean="0">
              <a:latin typeface="Arial"/>
              <a:cs typeface="Arial"/>
            </a:endParaRPr>
          </a:p>
        </p:txBody>
      </p:sp>
      <p:pic>
        <p:nvPicPr>
          <p:cNvPr id="105" name="Picture 1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3071" y="8046798"/>
            <a:ext cx="861036" cy="898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" name="TextBox 105"/>
          <p:cNvSpPr txBox="1"/>
          <p:nvPr/>
        </p:nvSpPr>
        <p:spPr>
          <a:xfrm>
            <a:off x="9271000" y="8119671"/>
            <a:ext cx="3896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latin typeface="Arial"/>
                <a:cs typeface="Arial"/>
              </a:rPr>
              <a:t>Swarm Piano Mover’s video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5104003" y="432269"/>
            <a:ext cx="78362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/>
                <a:cs typeface="Arial"/>
              </a:rPr>
              <a:t>Department of Electrical and Computer Engineering, </a:t>
            </a:r>
            <a:endParaRPr lang="en-US" sz="3200" dirty="0" smtClean="0">
              <a:latin typeface="Arial"/>
              <a:cs typeface="Arial"/>
            </a:endParaRPr>
          </a:p>
          <a:p>
            <a:r>
              <a:rPr lang="en-US" sz="3200" dirty="0" smtClean="0">
                <a:latin typeface="Arial"/>
                <a:cs typeface="Arial"/>
              </a:rPr>
              <a:t>University </a:t>
            </a:r>
            <a:r>
              <a:rPr lang="en-US" sz="3200" dirty="0">
                <a:latin typeface="Arial"/>
                <a:cs typeface="Arial"/>
              </a:rPr>
              <a:t>of Houston</a:t>
            </a:r>
            <a:endParaRPr lang="en-US" sz="3200" dirty="0"/>
          </a:p>
        </p:txBody>
      </p:sp>
      <p:sp>
        <p:nvSpPr>
          <p:cNvPr id="108" name="TextBox 107"/>
          <p:cNvSpPr txBox="1"/>
          <p:nvPr/>
        </p:nvSpPr>
        <p:spPr>
          <a:xfrm>
            <a:off x="14464057" y="21996319"/>
            <a:ext cx="119775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(2)Orientation </a:t>
            </a:r>
            <a:r>
              <a:rPr lang="en-US" sz="4000" b="1" dirty="0" smtClean="0">
                <a:latin typeface="Arial"/>
                <a:cs typeface="Arial"/>
              </a:rPr>
              <a:t>control </a:t>
            </a:r>
            <a:r>
              <a:rPr lang="en-US" sz="4000" b="1" dirty="0" smtClean="0">
                <a:latin typeface="Arial"/>
                <a:cs typeface="Arial"/>
              </a:rPr>
              <a:t>of the </a:t>
            </a:r>
            <a:r>
              <a:rPr lang="en-US" sz="4000" b="1" dirty="0">
                <a:latin typeface="Arial"/>
                <a:cs typeface="Arial"/>
              </a:rPr>
              <a:t>o</a:t>
            </a:r>
            <a:r>
              <a:rPr lang="en-US" sz="4000" b="1" dirty="0" smtClean="0">
                <a:latin typeface="Arial"/>
                <a:cs typeface="Arial"/>
              </a:rPr>
              <a:t>bject</a:t>
            </a:r>
            <a:endParaRPr lang="en-US" sz="4000" b="1" dirty="0" smtClean="0">
              <a:latin typeface="Arial"/>
              <a:cs typeface="Arial"/>
            </a:endParaRPr>
          </a:p>
        </p:txBody>
      </p:sp>
      <p:pic>
        <p:nvPicPr>
          <p:cNvPr id="110" name="Picture 109" descr="SWARM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96" y="1015928"/>
            <a:ext cx="7991712" cy="2372332"/>
          </a:xfrm>
          <a:prstGeom prst="rect">
            <a:avLst/>
          </a:prstGeom>
        </p:spPr>
      </p:pic>
      <p:pic>
        <p:nvPicPr>
          <p:cNvPr id="111" name="Picture 110" descr="CoverPhoto copy 2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351" y="11978176"/>
            <a:ext cx="13169032" cy="16461290"/>
          </a:xfrm>
          <a:prstGeom prst="rect">
            <a:avLst/>
          </a:prstGeom>
        </p:spPr>
      </p:pic>
      <p:pic>
        <p:nvPicPr>
          <p:cNvPr id="112" name="Picture 111" descr="LFig copy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24124" y="5441193"/>
            <a:ext cx="10207660" cy="7655745"/>
          </a:xfrm>
          <a:prstGeom prst="rect">
            <a:avLst/>
          </a:prstGeom>
        </p:spPr>
      </p:pic>
      <p:pic>
        <p:nvPicPr>
          <p:cNvPr id="113" name="Picture 112" descr="Orientation copy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4247" y="14264028"/>
            <a:ext cx="10380830" cy="7785623"/>
          </a:xfrm>
          <a:prstGeom prst="rect">
            <a:avLst/>
          </a:prstGeom>
        </p:spPr>
      </p:pic>
      <p:pic>
        <p:nvPicPr>
          <p:cNvPr id="114" name="Picture 113" descr="Straight copy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6109" y="23081570"/>
            <a:ext cx="9277962" cy="8186437"/>
          </a:xfrm>
          <a:prstGeom prst="rect">
            <a:avLst/>
          </a:prstGeom>
        </p:spPr>
      </p:pic>
      <p:pic>
        <p:nvPicPr>
          <p:cNvPr id="115" name="Picture 114" descr="Linear copy.pdf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43655" y="4926887"/>
            <a:ext cx="16575430" cy="4018286"/>
          </a:xfrm>
          <a:prstGeom prst="rect">
            <a:avLst/>
          </a:prstGeom>
        </p:spPr>
      </p:pic>
      <p:sp>
        <p:nvSpPr>
          <p:cNvPr id="116" name="TextBox 115"/>
          <p:cNvSpPr txBox="1"/>
          <p:nvPr/>
        </p:nvSpPr>
        <p:spPr>
          <a:xfrm>
            <a:off x="27507383" y="9414206"/>
            <a:ext cx="15871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(4) Line </a:t>
            </a:r>
            <a:r>
              <a:rPr lang="en-US" sz="4000" b="1" dirty="0" smtClean="0">
                <a:latin typeface="Arial"/>
                <a:cs typeface="Arial"/>
              </a:rPr>
              <a:t>following </a:t>
            </a:r>
            <a:r>
              <a:rPr lang="en-US" sz="4000" b="1" dirty="0" smtClean="0">
                <a:latin typeface="Arial"/>
                <a:cs typeface="Arial"/>
              </a:rPr>
              <a:t>with perpendicular orientation</a:t>
            </a:r>
          </a:p>
        </p:txBody>
      </p:sp>
      <p:pic>
        <p:nvPicPr>
          <p:cNvPr id="117" name="Picture 116" descr="perpendicular copy.pdf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1755" y="12481877"/>
            <a:ext cx="7377404" cy="4303486"/>
          </a:xfrm>
          <a:prstGeom prst="rect">
            <a:avLst/>
          </a:prstGeom>
        </p:spPr>
      </p:pic>
      <p:sp>
        <p:nvSpPr>
          <p:cNvPr id="118" name="TextBox 117"/>
          <p:cNvSpPr txBox="1"/>
          <p:nvPr/>
        </p:nvSpPr>
        <p:spPr>
          <a:xfrm>
            <a:off x="27507383" y="12481877"/>
            <a:ext cx="759662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a) </a:t>
            </a:r>
            <a:r>
              <a:rPr lang="en-US" sz="4000" dirty="0"/>
              <a:t>Pushing an object perpendicular to its minor </a:t>
            </a:r>
            <a:r>
              <a:rPr lang="en-US" sz="4000" dirty="0" smtClean="0"/>
              <a:t>axis, the </a:t>
            </a:r>
            <a:r>
              <a:rPr lang="en-US" sz="4000" dirty="0"/>
              <a:t>swarm spreads around the </a:t>
            </a:r>
            <a:r>
              <a:rPr lang="en-US" sz="4000" dirty="0" smtClean="0"/>
              <a:t>object</a:t>
            </a:r>
          </a:p>
          <a:p>
            <a:endParaRPr lang="en-US" sz="4000" dirty="0" smtClean="0"/>
          </a:p>
          <a:p>
            <a:r>
              <a:rPr lang="en-US" sz="4000" dirty="0" smtClean="0"/>
              <a:t> </a:t>
            </a:r>
            <a:r>
              <a:rPr lang="en-US" sz="4000" dirty="0" smtClean="0"/>
              <a:t>b)  </a:t>
            </a:r>
            <a:r>
              <a:rPr lang="en-US" sz="4000" dirty="0"/>
              <a:t>Applying </a:t>
            </a:r>
            <a:r>
              <a:rPr lang="en-US" sz="4000" dirty="0" smtClean="0"/>
              <a:t>force </a:t>
            </a:r>
            <a:r>
              <a:rPr lang="en-US" sz="4000" dirty="0"/>
              <a:t>perpendicular to the object's long axis reduces the probability of splitting the </a:t>
            </a:r>
            <a:r>
              <a:rPr lang="en-US" sz="4000" dirty="0" smtClean="0"/>
              <a:t>swarm</a:t>
            </a:r>
            <a:endParaRPr lang="en-US" sz="4000" dirty="0"/>
          </a:p>
        </p:txBody>
      </p:sp>
      <p:pic>
        <p:nvPicPr>
          <p:cNvPr id="119" name="Picture 118" descr="PoseControl copy.pdf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4800" y="17766938"/>
            <a:ext cx="16404359" cy="3546888"/>
          </a:xfrm>
          <a:prstGeom prst="rect">
            <a:avLst/>
          </a:prstGeom>
        </p:spPr>
      </p:pic>
      <p:sp>
        <p:nvSpPr>
          <p:cNvPr id="120" name="TextBox 119"/>
          <p:cNvSpPr txBox="1"/>
          <p:nvPr/>
        </p:nvSpPr>
        <p:spPr>
          <a:xfrm>
            <a:off x="27507383" y="21642376"/>
            <a:ext cx="15871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(5) Manipulating the object to the desired pose</a:t>
            </a:r>
          </a:p>
        </p:txBody>
      </p:sp>
      <p:sp>
        <p:nvSpPr>
          <p:cNvPr id="121" name="Rounded Rectangle 120"/>
          <p:cNvSpPr/>
          <p:nvPr/>
        </p:nvSpPr>
        <p:spPr>
          <a:xfrm>
            <a:off x="26798515" y="22885479"/>
            <a:ext cx="16826704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Experiment With Hardware Robots</a:t>
            </a:r>
          </a:p>
        </p:txBody>
      </p:sp>
      <p:sp>
        <p:nvSpPr>
          <p:cNvPr id="122" name="Rounded Rectangle 121"/>
          <p:cNvSpPr/>
          <p:nvPr/>
        </p:nvSpPr>
        <p:spPr>
          <a:xfrm>
            <a:off x="26834801" y="24093215"/>
            <a:ext cx="16790418" cy="8447957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23" name="Picture 122" descr="Experiment copy.pdf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4463" y="24093215"/>
            <a:ext cx="16234696" cy="6493878"/>
          </a:xfrm>
          <a:prstGeom prst="rect">
            <a:avLst/>
          </a:prstGeom>
        </p:spPr>
      </p:pic>
      <p:sp>
        <p:nvSpPr>
          <p:cNvPr id="124" name="TextBox 123"/>
          <p:cNvSpPr txBox="1"/>
          <p:nvPr/>
        </p:nvSpPr>
        <p:spPr>
          <a:xfrm>
            <a:off x="27507383" y="30645554"/>
            <a:ext cx="158717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Pure </a:t>
            </a:r>
            <a:r>
              <a:rPr lang="en-US" sz="4000" b="1" dirty="0" smtClean="0">
                <a:latin typeface="Arial"/>
                <a:cs typeface="Arial"/>
              </a:rPr>
              <a:t>torque </a:t>
            </a:r>
            <a:r>
              <a:rPr lang="en-US" sz="4000" b="1" dirty="0">
                <a:latin typeface="Arial"/>
                <a:cs typeface="Arial"/>
              </a:rPr>
              <a:t>c</a:t>
            </a:r>
            <a:r>
              <a:rPr lang="en-US" sz="4000" b="1" dirty="0" smtClean="0">
                <a:latin typeface="Arial"/>
                <a:cs typeface="Arial"/>
              </a:rPr>
              <a:t>ontrol </a:t>
            </a:r>
            <a:r>
              <a:rPr lang="en-US" sz="4000" b="1" dirty="0">
                <a:latin typeface="Arial"/>
                <a:cs typeface="Arial"/>
              </a:rPr>
              <a:t>e</a:t>
            </a:r>
            <a:r>
              <a:rPr lang="en-US" sz="4000" b="1" dirty="0" smtClean="0">
                <a:latin typeface="Arial"/>
                <a:cs typeface="Arial"/>
              </a:rPr>
              <a:t>xperiments </a:t>
            </a:r>
            <a:r>
              <a:rPr lang="en-US" sz="4000" b="1" dirty="0" smtClean="0">
                <a:latin typeface="Arial"/>
                <a:cs typeface="Arial"/>
              </a:rPr>
              <a:t>w</a:t>
            </a:r>
            <a:r>
              <a:rPr lang="en-US" sz="4000" b="1" dirty="0" smtClean="0">
                <a:latin typeface="Arial"/>
                <a:cs typeface="Arial"/>
              </a:rPr>
              <a:t>ith </a:t>
            </a:r>
            <a:r>
              <a:rPr lang="en-US" sz="4000" b="1" dirty="0" err="1">
                <a:latin typeface="Arial"/>
                <a:cs typeface="Arial"/>
              </a:rPr>
              <a:t>k</a:t>
            </a:r>
            <a:r>
              <a:rPr lang="en-US" sz="4000" b="1" dirty="0" err="1" smtClean="0">
                <a:latin typeface="Arial"/>
                <a:cs typeface="Arial"/>
              </a:rPr>
              <a:t>ilobots</a:t>
            </a:r>
            <a:endParaRPr lang="en-US" sz="4000" b="1" dirty="0" smtClean="0">
              <a:latin typeface="Arial"/>
              <a:cs typeface="Arial"/>
            </a:endParaRPr>
          </a:p>
          <a:p>
            <a:pPr algn="ctr"/>
            <a:r>
              <a:rPr lang="en-US" sz="4000" dirty="0" err="1" smtClean="0">
                <a:latin typeface="Arial"/>
                <a:cs typeface="Arial"/>
              </a:rPr>
              <a:t>Kilobots</a:t>
            </a:r>
            <a:r>
              <a:rPr lang="en-US" sz="4000" dirty="0" smtClean="0">
                <a:latin typeface="Arial"/>
                <a:cs typeface="Arial"/>
              </a:rPr>
              <a:t> are programmed to go toward the brightest light in the room as their global input</a:t>
            </a:r>
          </a:p>
        </p:txBody>
      </p:sp>
      <p:pic>
        <p:nvPicPr>
          <p:cNvPr id="42" name="Picture 41" descr="Kilobot.png"/>
          <p:cNvPicPr>
            <a:picLocks noChangeAspect="1"/>
          </p:cNvPicPr>
          <p:nvPr/>
        </p:nvPicPr>
        <p:blipFill>
          <a:blip r:embed="rId19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39208" y="719864"/>
            <a:ext cx="2266729" cy="2902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1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9824</TotalTime>
  <Words>194</Words>
  <Application>Microsoft Macintosh PowerPoint</Application>
  <PresentationFormat>Custom</PresentationFormat>
  <Paragraphs>78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 m</dc:creator>
  <cp:lastModifiedBy>Shiva</cp:lastModifiedBy>
  <cp:revision>280</cp:revision>
  <cp:lastPrinted>2015-01-06T20:49:17Z</cp:lastPrinted>
  <dcterms:created xsi:type="dcterms:W3CDTF">2013-11-20T00:06:42Z</dcterms:created>
  <dcterms:modified xsi:type="dcterms:W3CDTF">2016-04-19T03:07:05Z</dcterms:modified>
</cp:coreProperties>
</file>

<file path=docProps/thumbnail.jpeg>
</file>